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1.png" ContentType="image/png"/>
  <Override PartName="/ppt/media/image6.wmf" ContentType="image/x-wmf"/>
  <Override PartName="/ppt/media/image10.png" ContentType="image/png"/>
  <Override PartName="/ppt/media/image13.wmf" ContentType="image/x-wmf"/>
  <Override PartName="/ppt/media/image8.wmf" ContentType="image/x-wmf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wmf" ContentType="image/x-wmf"/>
  <Override PartName="/ppt/media/image5.jpeg" ContentType="image/jpeg"/>
  <Override PartName="/ppt/media/image9.wmf" ContentType="image/x-wmf"/>
  <Override PartName="/ppt/media/image1.wmf" ContentType="image/x-wmf"/>
  <Override PartName="/ppt/media/image2.wmf" ContentType="image/x-wmf"/>
  <Override PartName="/ppt/media/image3.wmf" ContentType="image/x-wmf"/>
  <Override PartName="/ppt/media/image7.wmf" ContentType="image/x-wmf"/>
  <Override PartName="/ppt/media/image4.png" ContentType="image/png"/>
  <Override PartName="/ppt/media/image12.wmf" ContentType="image/x-wmf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7D9893E-AB0B-44A4-B4B2-4CE93B19C43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A598E26-DA34-493C-AE61-22FD7412ACE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760" cy="3425760"/>
          </a:xfrm>
          <a:prstGeom prst="rect">
            <a:avLst/>
          </a:prstGeom>
          <a:ln w="0">
            <a:noFill/>
          </a:ln>
        </p:spPr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6E1976-65B2-4118-AD87-20ECB1E3D9C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0735AB-82F7-4229-8418-21E3FE63F70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9DC888-D6AF-4453-A262-E211D7DD3C5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34A2BF-647C-4B1B-8173-9EB9DA0EEA1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F67A5A-25D5-4E41-B79A-A704146814E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160" cy="530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CA3DFA-6F84-4130-B9ED-99D0EDD335B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3FD62A-5D18-418E-BCE3-88354C9F28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6BEFDB-741F-4420-9EAA-86BF76B3492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B02D7E-4D09-47C7-A8B5-F3B24518D5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BFF1B5-668A-4364-9F7F-6F53B29C3D2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E76677-DA3F-4716-B164-AEC3CD8FB03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27A462-1C2C-4D63-9B90-868787FC9A5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151B5CE-0949-4F89-8512-077D979000C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7B6B1D4-CDEA-4402-BE92-F357B57594D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59D4B00-5DF3-43B7-90AF-A9146DEFB04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B3AD207-FF78-4F73-8427-D09F6157CD1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4B9FAC6-1A44-46DA-92AE-6E8DF17184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160" cy="530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38D98A2-13C7-4889-B72D-01BC9E91A94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C8F73E1-9B9B-44C4-8537-F0E8178032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6556D4-BB52-4001-81A4-6681433025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187A44A-EC00-4842-8032-28895A03689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07EECBE-050C-45B8-A245-C3A9BAB59AB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3B6F8A-BB08-43FF-B36C-910B04F423B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85815D-3C40-4109-81EF-7ECC5C19FF4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160" cy="530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480" cy="4276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480" cy="42768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92240" cy="47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30480" cy="47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FAAC8749-4B7D-4189-842B-78BD16EAD59D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30480" cy="47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480" cy="42768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92240" cy="47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30480" cy="47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5C0730E1-B348-4318-A79B-2616784B53A6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30480" cy="47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wmf"/><Relationship Id="rId6" Type="http://schemas.openxmlformats.org/officeDocument/2006/relationships/image" Target="../media/image13.wmf"/><Relationship Id="rId7" Type="http://schemas.openxmlformats.org/officeDocument/2006/relationships/image" Target="../media/image14.wmf"/><Relationship Id="rId8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1840" cy="684936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9160" cy="14666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latin typeface="Arial"/>
                <a:ea typeface="Arial"/>
              </a:rPr>
              <a:t>Quizzes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4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35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8640" cy="438480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6360" cy="731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7" name="TextBox 2"/>
          <p:cNvSpPr/>
          <p:nvPr/>
        </p:nvSpPr>
        <p:spPr>
          <a:xfrm>
            <a:off x="1292400" y="2444400"/>
            <a:ext cx="642384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Expect TRUE/FALSE questions as part of the Homework and Exams.  In all cases students are expected to provide a concise, correct, logically sound justification for full credit.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6360" cy="731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9" name="TextBox 5"/>
          <p:cNvSpPr/>
          <p:nvPr/>
        </p:nvSpPr>
        <p:spPr>
          <a:xfrm>
            <a:off x="4545000" y="1454400"/>
            <a:ext cx="433656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>
            <a:off x="277560" y="1553040"/>
            <a:ext cx="3801600" cy="1157760"/>
          </a:xfrm>
          <a:prstGeom prst="rect">
            <a:avLst/>
          </a:prstGeom>
          <a:ln w="0">
            <a:noFill/>
          </a:ln>
        </p:spPr>
      </p:pic>
      <p:pic>
        <p:nvPicPr>
          <p:cNvPr id="141" name="Picture 3" descr=""/>
          <p:cNvPicPr/>
          <p:nvPr/>
        </p:nvPicPr>
        <p:blipFill>
          <a:blip r:embed="rId2"/>
          <a:stretch/>
        </p:blipFill>
        <p:spPr>
          <a:xfrm>
            <a:off x="5421960" y="1791360"/>
            <a:ext cx="314280" cy="30168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1828800" y="3657600"/>
            <a:ext cx="5485320" cy="85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6360" cy="7318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4" name="TextBox 5"/>
          <p:cNvSpPr/>
          <p:nvPr/>
        </p:nvSpPr>
        <p:spPr>
          <a:xfrm>
            <a:off x="4545000" y="837360"/>
            <a:ext cx="433656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5" name="Picture 2" descr=""/>
          <p:cNvPicPr/>
          <p:nvPr/>
        </p:nvPicPr>
        <p:blipFill>
          <a:blip r:embed="rId1"/>
          <a:stretch/>
        </p:blipFill>
        <p:spPr>
          <a:xfrm>
            <a:off x="277560" y="936000"/>
            <a:ext cx="3801600" cy="115776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3" descr=""/>
          <p:cNvPicPr/>
          <p:nvPr/>
        </p:nvPicPr>
        <p:blipFill>
          <a:blip r:embed="rId2"/>
          <a:stretch/>
        </p:blipFill>
        <p:spPr>
          <a:xfrm>
            <a:off x="5421960" y="1174320"/>
            <a:ext cx="314280" cy="301680"/>
          </a:xfrm>
          <a:prstGeom prst="rect">
            <a:avLst/>
          </a:prstGeom>
          <a:ln w="0">
            <a:noFill/>
          </a:ln>
        </p:spPr>
      </p:pic>
      <p:sp>
        <p:nvSpPr>
          <p:cNvPr id="147" name="TextBox 7"/>
          <p:cNvSpPr/>
          <p:nvPr/>
        </p:nvSpPr>
        <p:spPr>
          <a:xfrm>
            <a:off x="3200400" y="5244120"/>
            <a:ext cx="27496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Both figures satisfy the given conditions!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8" name="Picture 17" descr="testnew2.png"/>
          <p:cNvPicPr/>
          <p:nvPr/>
        </p:nvPicPr>
        <p:blipFill>
          <a:blip r:embed="rId3"/>
          <a:stretch/>
        </p:blipFill>
        <p:spPr>
          <a:xfrm rot="20371800">
            <a:off x="171720" y="4312080"/>
            <a:ext cx="2842200" cy="771120"/>
          </a:xfrm>
          <a:prstGeom prst="rect">
            <a:avLst/>
          </a:prstGeom>
          <a:ln w="9525">
            <a:noFill/>
          </a:ln>
        </p:spPr>
      </p:pic>
      <p:sp>
        <p:nvSpPr>
          <p:cNvPr id="149" name="Line 4"/>
          <p:cNvSpPr/>
          <p:nvPr/>
        </p:nvSpPr>
        <p:spPr>
          <a:xfrm flipV="1">
            <a:off x="2497680" y="4016880"/>
            <a:ext cx="1627920" cy="6037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5"/>
          <p:cNvSpPr/>
          <p:nvPr/>
        </p:nvSpPr>
        <p:spPr>
          <a:xfrm>
            <a:off x="2501640" y="4620600"/>
            <a:ext cx="464040" cy="127620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7"/>
          <p:cNvSpPr/>
          <p:nvPr/>
        </p:nvSpPr>
        <p:spPr>
          <a:xfrm flipV="1">
            <a:off x="2509560" y="3779640"/>
            <a:ext cx="1347840" cy="84096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Picture 17" descr="testnew2.png"/>
          <p:cNvPicPr/>
          <p:nvPr/>
        </p:nvPicPr>
        <p:blipFill>
          <a:blip r:embed="rId4"/>
          <a:stretch/>
        </p:blipFill>
        <p:spPr>
          <a:xfrm rot="1064400">
            <a:off x="4830120" y="3961080"/>
            <a:ext cx="2842200" cy="771120"/>
          </a:xfrm>
          <a:prstGeom prst="rect">
            <a:avLst/>
          </a:prstGeom>
          <a:ln w="9525">
            <a:noFill/>
          </a:ln>
        </p:spPr>
      </p:pic>
      <p:sp>
        <p:nvSpPr>
          <p:cNvPr id="153" name="Line 4"/>
          <p:cNvSpPr/>
          <p:nvPr/>
        </p:nvSpPr>
        <p:spPr>
          <a:xfrm>
            <a:off x="7011720" y="4846320"/>
            <a:ext cx="1652760" cy="53244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Line 5"/>
          <p:cNvSpPr/>
          <p:nvPr/>
        </p:nvSpPr>
        <p:spPr>
          <a:xfrm flipH="1">
            <a:off x="6590160" y="4848840"/>
            <a:ext cx="424800" cy="12895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Line 7"/>
          <p:cNvSpPr/>
          <p:nvPr/>
        </p:nvSpPr>
        <p:spPr>
          <a:xfrm>
            <a:off x="7021080" y="4853880"/>
            <a:ext cx="1579320" cy="17244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TextBox 18"/>
          <p:cNvSpPr/>
          <p:nvPr/>
        </p:nvSpPr>
        <p:spPr>
          <a:xfrm>
            <a:off x="371880" y="2408400"/>
            <a:ext cx="860364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vector       is the inertial velocity expressed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body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know if the aircraft is ascending you need to know the vector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inertial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calculate this vector, we need to know the orientation of the aircraft.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7" name="Picture 19" descr=""/>
          <p:cNvPicPr/>
          <p:nvPr/>
        </p:nvPicPr>
        <p:blipFill>
          <a:blip r:embed="rId5"/>
          <a:stretch/>
        </p:blipFill>
        <p:spPr>
          <a:xfrm>
            <a:off x="1742760" y="2437200"/>
            <a:ext cx="314280" cy="301680"/>
          </a:xfrm>
          <a:prstGeom prst="rect">
            <a:avLst/>
          </a:prstGeom>
          <a:ln w="0">
            <a:noFill/>
          </a:ln>
        </p:spPr>
      </p:pic>
      <p:sp>
        <p:nvSpPr>
          <p:cNvPr id="158" name="Rectangle 4"/>
          <p:cNvSpPr/>
          <p:nvPr/>
        </p:nvSpPr>
        <p:spPr>
          <a:xfrm>
            <a:off x="225000" y="2307600"/>
            <a:ext cx="8750880" cy="388584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59" name="Picture 6" descr=""/>
          <p:cNvPicPr/>
          <p:nvPr/>
        </p:nvPicPr>
        <p:blipFill>
          <a:blip r:embed="rId6"/>
          <a:stretch/>
        </p:blipFill>
        <p:spPr>
          <a:xfrm>
            <a:off x="3908160" y="3611160"/>
            <a:ext cx="314280" cy="237960"/>
          </a:xfrm>
          <a:prstGeom prst="rect">
            <a:avLst/>
          </a:prstGeom>
          <a:ln w="0">
            <a:noFill/>
          </a:ln>
        </p:spPr>
      </p:pic>
      <p:pic>
        <p:nvPicPr>
          <p:cNvPr id="160" name="Picture 20" descr=""/>
          <p:cNvPicPr/>
          <p:nvPr/>
        </p:nvPicPr>
        <p:blipFill>
          <a:blip r:embed="rId7"/>
          <a:stretch/>
        </p:blipFill>
        <p:spPr>
          <a:xfrm>
            <a:off x="8581680" y="4819680"/>
            <a:ext cx="314280" cy="237960"/>
          </a:xfrm>
          <a:prstGeom prst="rect">
            <a:avLst/>
          </a:prstGeom>
          <a:ln w="0">
            <a:noFill/>
          </a:ln>
        </p:spPr>
      </p:pic>
      <p:sp>
        <p:nvSpPr>
          <p:cNvPr id="161" name="TextBox 13"/>
          <p:cNvSpPr/>
          <p:nvPr/>
        </p:nvSpPr>
        <p:spPr>
          <a:xfrm>
            <a:off x="3857400" y="4482000"/>
            <a:ext cx="11124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ff0000"/>
                </a:solidFill>
                <a:latin typeface="Arial"/>
                <a:ea typeface="Arial"/>
              </a:rPr>
              <a:t>False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457560" y="1828800"/>
            <a:ext cx="8456760" cy="1112760"/>
          </a:xfrm>
          <a:prstGeom prst="rect">
            <a:avLst/>
          </a:prstGeom>
          <a:ln w="0">
            <a:noFill/>
          </a:ln>
        </p:spPr>
      </p:pic>
      <p:sp>
        <p:nvSpPr>
          <p:cNvPr id="164" name=""/>
          <p:cNvSpPr/>
          <p:nvPr/>
        </p:nvSpPr>
        <p:spPr>
          <a:xfrm>
            <a:off x="1828800" y="3886200"/>
            <a:ext cx="10180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A: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B: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685440" y="1371600"/>
            <a:ext cx="7999920" cy="471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1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1080" y="1142280"/>
            <a:ext cx="9143280" cy="457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MC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714240" y="1514520"/>
            <a:ext cx="7848360" cy="388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43219</TotalTime>
  <Application>LibreOffice/7.3.7.2$Linux_X86_64 LibreOffice_project/30$Build-2</Application>
  <AppVersion>15.0000</AppVersion>
  <Words>2626</Words>
  <Paragraphs>400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2025-01-28T14:45:55Z</dcterms:modified>
  <cp:revision>331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17</vt:i4>
  </property>
  <property fmtid="{D5CDD505-2E9C-101B-9397-08002B2CF9AE}" pid="3" name="MMClips">
    <vt:i4>5</vt:i4>
  </property>
  <property fmtid="{D5CDD505-2E9C-101B-9397-08002B2CF9AE}" pid="4" name="Notes">
    <vt:i4>32</vt:i4>
  </property>
  <property fmtid="{D5CDD505-2E9C-101B-9397-08002B2CF9AE}" pid="5" name="PresentationFormat">
    <vt:lpwstr>On-screen Show (4:3)</vt:lpwstr>
  </property>
  <property fmtid="{D5CDD505-2E9C-101B-9397-08002B2CF9AE}" pid="6" name="Slides">
    <vt:i4>56</vt:i4>
  </property>
  <property fmtid="{D5CDD505-2E9C-101B-9397-08002B2CF9AE}" pid="7" name="Version">
    <vt:i4>1</vt:i4>
  </property>
</Properties>
</file>